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8"/>
  </p:notesMasterIdLst>
  <p:sldIdLst>
    <p:sldId id="256" r:id="rId2"/>
    <p:sldId id="260" r:id="rId3"/>
    <p:sldId id="259" r:id="rId4"/>
    <p:sldId id="258" r:id="rId5"/>
    <p:sldId id="263" r:id="rId6"/>
    <p:sldId id="275" r:id="rId7"/>
  </p:sldIdLst>
  <p:sldSz cx="9144000" cy="5143500" type="screen16x9"/>
  <p:notesSz cx="6858000" cy="9144000"/>
  <p:embeddedFontLst>
    <p:embeddedFont>
      <p:font typeface="Aboreto" panose="020B0604020202020204" charset="0"/>
      <p:regular r:id="rId9"/>
    </p:embeddedFont>
    <p:embeddedFont>
      <p:font typeface="Anaheim" panose="020B0604020202020204" charset="0"/>
      <p:regular r:id="rId10"/>
      <p:bold r:id="rId11"/>
    </p:embeddedFont>
    <p:embeddedFont>
      <p:font typeface="Barlow" panose="020B0604020202020204" charset="0"/>
      <p:regular r:id="rId12"/>
      <p:bold r:id="rId13"/>
      <p:italic r:id="rId14"/>
      <p:boldItalic r:id="rId15"/>
    </p:embeddedFont>
    <p:embeddedFont>
      <p:font typeface="Raleway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98F"/>
    <a:srgbClr val="48688F"/>
    <a:srgbClr val="4C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4AC06B-B283-4EF1-939F-3150784BBE73}">
  <a:tblStyle styleId="{734AC06B-B283-4EF1-939F-3150784BB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FFFE1F-1795-4DF0-B4B6-B0D0A601E9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s://bit.ly/3A1uf1Q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l="4425" t="20157" r="20176" b="554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l="9901" t="2434" r="1853" b="1060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l="8070" t="4035" r="5893" b="111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720000" y="1711100"/>
            <a:ext cx="3583500" cy="28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5044850" y="1017725"/>
            <a:ext cx="3840600" cy="3840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610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rot="10800000" flipH="1">
              <a:off x="-137900" y="307075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2901" t="4344" r="2910" b="2831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l="4947" t="4573" r="7486" b="9137"/>
          <a:stretch/>
        </p:blipFill>
        <p:spPr>
          <a:xfrm rot="10800000"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7171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350163" y="1571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50163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5976950" y="1571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5976950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991325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621500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6248275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991325" y="3598100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3621500" y="3598100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6248275" y="3598100"/>
            <a:ext cx="21762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8193999" y="-6"/>
            <a:ext cx="1788020" cy="2821503"/>
            <a:chOff x="8193999" y="-6"/>
            <a:chExt cx="1788020" cy="2821503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8400350" y="1239827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3"/>
            <p:cNvGrpSpPr/>
            <p:nvPr/>
          </p:nvGrpSpPr>
          <p:grpSpPr>
            <a:xfrm>
              <a:off x="8193999" y="-6"/>
              <a:ext cx="1208112" cy="2342845"/>
              <a:chOff x="2575" y="2407925"/>
              <a:chExt cx="845425" cy="16395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575" y="26364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109" name="Google Shape;109;p13"/>
              <p:cNvCxnSpPr/>
              <p:nvPr/>
            </p:nvCxnSpPr>
            <p:spPr>
              <a:xfrm rot="10800000">
                <a:off x="2584" y="2407925"/>
                <a:ext cx="842400" cy="163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l="9636" t="8375" r="10395" b="1283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713250" y="1357050"/>
            <a:ext cx="77175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l="16157" t="2184" r="8444" b="23515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1292850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2"/>
          </p:nvPr>
        </p:nvSpPr>
        <p:spPr>
          <a:xfrm>
            <a:off x="3935775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3"/>
          </p:nvPr>
        </p:nvSpPr>
        <p:spPr>
          <a:xfrm>
            <a:off x="6578700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4"/>
          </p:nvPr>
        </p:nvSpPr>
        <p:spPr>
          <a:xfrm>
            <a:off x="720000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5"/>
          </p:nvPr>
        </p:nvSpPr>
        <p:spPr>
          <a:xfrm>
            <a:off x="3362925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6"/>
          </p:nvPr>
        </p:nvSpPr>
        <p:spPr>
          <a:xfrm>
            <a:off x="6005850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8424075" y="63275"/>
            <a:ext cx="964800" cy="1058400"/>
            <a:chOff x="8424075" y="63275"/>
            <a:chExt cx="964800" cy="1058400"/>
          </a:xfrm>
        </p:grpSpPr>
        <p:sp>
          <p:nvSpPr>
            <p:cNvPr id="152" name="Google Shape;152;p19"/>
            <p:cNvSpPr/>
            <p:nvPr/>
          </p:nvSpPr>
          <p:spPr>
            <a:xfrm>
              <a:off x="8462395" y="138953"/>
              <a:ext cx="717300" cy="7173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3" name="Google Shape;153;p19"/>
            <p:cNvCxnSpPr/>
            <p:nvPr/>
          </p:nvCxnSpPr>
          <p:spPr>
            <a:xfrm rot="10800000">
              <a:off x="8424075" y="63275"/>
              <a:ext cx="964800" cy="1058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4" name="Google Shape;154;p19"/>
            <p:cNvSpPr/>
            <p:nvPr/>
          </p:nvSpPr>
          <p:spPr>
            <a:xfrm>
              <a:off x="8834661" y="539506"/>
              <a:ext cx="462600" cy="462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-175409" y="3967473"/>
            <a:ext cx="1777263" cy="1777256"/>
            <a:chOff x="-175409" y="3967473"/>
            <a:chExt cx="1777263" cy="1777256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45504">
              <a:off x="65375" y="4208250"/>
              <a:ext cx="1295701" cy="129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/>
            <p:nvPr/>
          </p:nvSpPr>
          <p:spPr>
            <a:xfrm>
              <a:off x="-175409" y="4013725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2"/>
          <p:cNvGrpSpPr/>
          <p:nvPr/>
        </p:nvGrpSpPr>
        <p:grpSpPr>
          <a:xfrm>
            <a:off x="-614978" y="2786375"/>
            <a:ext cx="2014728" cy="2170149"/>
            <a:chOff x="-614978" y="2786375"/>
            <a:chExt cx="2014728" cy="2170149"/>
          </a:xfrm>
        </p:grpSpPr>
        <p:pic>
          <p:nvPicPr>
            <p:cNvPr id="197" name="Google Shape;19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709175"/>
              <a:ext cx="1247349" cy="1247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2"/>
            <p:cNvSpPr/>
            <p:nvPr/>
          </p:nvSpPr>
          <p:spPr>
            <a:xfrm>
              <a:off x="-614978" y="2895650"/>
              <a:ext cx="1506000" cy="15060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99" name="Google Shape;199;p22"/>
            <p:cNvCxnSpPr/>
            <p:nvPr/>
          </p:nvCxnSpPr>
          <p:spPr>
            <a:xfrm>
              <a:off x="358150" y="2786375"/>
              <a:ext cx="1041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2189251" y="693850"/>
            <a:ext cx="4765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ubTitle" idx="1"/>
          </p:nvPr>
        </p:nvSpPr>
        <p:spPr>
          <a:xfrm>
            <a:off x="3084000" y="2044650"/>
            <a:ext cx="2976000" cy="11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2189400" y="3576325"/>
            <a:ext cx="4765500" cy="520500"/>
          </a:xfrm>
          <a:prstGeom prst="rect">
            <a:avLst/>
          </a:prstGeom>
          <a:solidFill>
            <a:srgbClr val="FDFEFF">
              <a:alpha val="692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includes icons, infographics &amp; images by </a:t>
            </a:r>
            <a:r>
              <a:rPr lang="en" sz="1000" b="1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8430774" y="274250"/>
            <a:ext cx="1193700" cy="11937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59" r:id="rId6"/>
    <p:sldLayoutId id="2147483664" r:id="rId7"/>
    <p:sldLayoutId id="2147483665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/>
          </p:nvPr>
        </p:nvSpPr>
        <p:spPr>
          <a:xfrm>
            <a:off x="1019300" y="52675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600" b="1" dirty="0" err="1"/>
              <a:t>Studypilot</a:t>
            </a:r>
            <a:endParaRPr sz="3600" i="1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EF54B0-B455-4F00-967C-E1D4EE72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688" y="816465"/>
            <a:ext cx="4877223" cy="4883319"/>
          </a:xfrm>
          <a:prstGeom prst="rect">
            <a:avLst/>
          </a:prstGeom>
        </p:spPr>
      </p:pic>
      <p:grpSp>
        <p:nvGrpSpPr>
          <p:cNvPr id="232" name="Google Shape;232;p28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33" name="Google Shape;23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5" name="Google Shape;235;p28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36" name="Google Shape;236;p28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38" name="Google Shape;238;p28"/>
              <p:cNvCxnSpPr/>
              <p:nvPr/>
            </p:nvCxnSpPr>
            <p:spPr>
              <a:xfrm rot="10800000" flipH="1">
                <a:off x="0" y="2452825"/>
                <a:ext cx="831000" cy="156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pic>
        <p:nvPicPr>
          <p:cNvPr id="24" name="Content Placeholder 10">
            <a:extLst>
              <a:ext uri="{FF2B5EF4-FFF2-40B4-BE49-F238E27FC236}">
                <a16:creationId xmlns:a16="http://schemas.microsoft.com/office/drawing/2014/main" id="{75F56688-8206-4571-96C9-BAC2120C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59" y="1646170"/>
            <a:ext cx="1361823" cy="1361823"/>
          </a:xfrm>
          <a:prstGeom prst="ellipse">
            <a:avLst/>
          </a:prstGeom>
          <a:noFill/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Content Placeholder 2">
            <a:extLst>
              <a:ext uri="{FF2B5EF4-FFF2-40B4-BE49-F238E27FC236}">
                <a16:creationId xmlns:a16="http://schemas.microsoft.com/office/drawing/2014/main" id="{2A2C58AF-89F8-4C5F-B5D2-6D659D477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854" y="1646170"/>
            <a:ext cx="1361823" cy="1361823"/>
          </a:xfrm>
          <a:prstGeom prst="ellipse">
            <a:avLst/>
          </a:prstGeom>
          <a:noFill/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DB1853-F0C9-43FF-AF6C-BF73E2904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136" y="2257404"/>
            <a:ext cx="1906792" cy="1619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2BEB2E-BA87-4886-AF16-E87B31AB5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749" y="1646169"/>
            <a:ext cx="1361824" cy="13618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D5B3F00-0718-4C01-B201-84D4B6396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5959" y="3432391"/>
            <a:ext cx="1361823" cy="13618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D4DF63-5360-4E46-9F77-BBD879DA3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0854" y="3432391"/>
            <a:ext cx="1361824" cy="13618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16BA31-ADFB-4ECB-B691-E697DC7AD6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5749" y="3432391"/>
            <a:ext cx="1361824" cy="13618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1"/>
          <p:cNvGrpSpPr/>
          <p:nvPr/>
        </p:nvGrpSpPr>
        <p:grpSpPr>
          <a:xfrm>
            <a:off x="7232300" y="2250550"/>
            <a:ext cx="2113601" cy="2892949"/>
            <a:chOff x="7232300" y="2250550"/>
            <a:chExt cx="2113601" cy="2892949"/>
          </a:xfrm>
        </p:grpSpPr>
        <p:pic>
          <p:nvPicPr>
            <p:cNvPr id="279" name="Google Shape;27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1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82" name="Google Shape;282;p31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9E8BD176-4334-4CC9-BC00-575B6667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36" y="61738"/>
            <a:ext cx="3549121" cy="1371600"/>
          </a:xfrm>
        </p:spPr>
        <p:txBody>
          <a:bodyPr anchor="ctr">
            <a:normAutofit/>
          </a:bodyPr>
          <a:lstStyle/>
          <a:p>
            <a:r>
              <a:rPr lang="en-US" dirty="0">
                <a:sym typeface="Arial"/>
              </a:rPr>
              <a:t>THE</a:t>
            </a:r>
            <a:r>
              <a:rPr lang="en-US" sz="4800" b="1" dirty="0"/>
              <a:t> </a:t>
            </a:r>
            <a:r>
              <a:rPr lang="en-US" dirty="0">
                <a:sym typeface="Arial"/>
              </a:rPr>
              <a:t>IDEA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096D7F0-38D9-411E-BF44-CF181DADBE79}"/>
              </a:ext>
            </a:extLst>
          </p:cNvPr>
          <p:cNvSpPr txBox="1">
            <a:spLocks/>
          </p:cNvSpPr>
          <p:nvPr/>
        </p:nvSpPr>
        <p:spPr>
          <a:xfrm>
            <a:off x="560503" y="1188318"/>
            <a:ext cx="4019288" cy="368316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Tx/>
              <a:buFontTx/>
            </a:pPr>
            <a:r>
              <a:rPr lang="en-US" dirty="0">
                <a:solidFill>
                  <a:sysClr val="windowText" lastClr="000000"/>
                </a:solidFill>
                <a:latin typeface="Aboreto" panose="020B0604020202020204" charset="0"/>
              </a:rPr>
              <a:t>Our Flask-based web app is a social platform that connects users with personalized internship opportunities using machine learning. Users can create profiles, register companies, and receive tailored internship matches based on a questionnaire and logistic regression model.</a:t>
            </a:r>
          </a:p>
          <a:p>
            <a:pPr algn="ctr">
              <a:buClrTx/>
              <a:buFontTx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03B357B-1EB3-452E-BB8B-1750022EC7F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l="18619" r="18619"/>
          <a:stretch>
            <a:fillRect/>
          </a:stretch>
        </p:blipFill>
        <p:spPr>
          <a:xfrm>
            <a:off x="5484085" y="651450"/>
            <a:ext cx="2511348" cy="3840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REALI</a:t>
            </a:r>
            <a:r>
              <a:rPr lang="en-US" dirty="0"/>
              <a:t>S</a:t>
            </a:r>
            <a:r>
              <a:rPr lang="en" dirty="0"/>
              <a:t>ATION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 idx="2"/>
          </p:nvPr>
        </p:nvSpPr>
        <p:spPr>
          <a:xfrm>
            <a:off x="720000" y="157171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3"/>
          </p:nvPr>
        </p:nvSpPr>
        <p:spPr>
          <a:xfrm>
            <a:off x="5178534" y="314295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4"/>
          </p:nvPr>
        </p:nvSpPr>
        <p:spPr>
          <a:xfrm>
            <a:off x="4903809" y="152794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6"/>
          </p:nvPr>
        </p:nvSpPr>
        <p:spPr>
          <a:xfrm>
            <a:off x="1335785" y="314300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65" name="Google Shape;265;p30"/>
          <p:cNvCxnSpPr/>
          <p:nvPr/>
        </p:nvCxnSpPr>
        <p:spPr>
          <a:xfrm rot="10800000" flipH="1">
            <a:off x="720000" y="1918338"/>
            <a:ext cx="955500" cy="32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0"/>
          <p:cNvCxnSpPr/>
          <p:nvPr/>
        </p:nvCxnSpPr>
        <p:spPr>
          <a:xfrm rot="10800000" flipH="1">
            <a:off x="4903809" y="1874562"/>
            <a:ext cx="955500" cy="32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0"/>
          <p:cNvCxnSpPr/>
          <p:nvPr/>
        </p:nvCxnSpPr>
        <p:spPr>
          <a:xfrm rot="10800000" flipH="1">
            <a:off x="1335785" y="3489623"/>
            <a:ext cx="955500" cy="32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0"/>
          <p:cNvCxnSpPr/>
          <p:nvPr/>
        </p:nvCxnSpPr>
        <p:spPr>
          <a:xfrm rot="10800000" flipH="1">
            <a:off x="5175147" y="3489573"/>
            <a:ext cx="955500" cy="32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948021-902A-404B-AB69-4C750C4257C8}"/>
              </a:ext>
            </a:extLst>
          </p:cNvPr>
          <p:cNvSpPr txBox="1"/>
          <p:nvPr/>
        </p:nvSpPr>
        <p:spPr>
          <a:xfrm>
            <a:off x="1170580" y="2152680"/>
            <a:ext cx="3069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Aboreto" panose="020B0604020202020204" charset="0"/>
              </a:rPr>
              <a:t>We’ve met up with the task and we’ve chosen how our site will work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444E9E-7C04-4AA9-AC2E-D2445B67CC98}"/>
              </a:ext>
            </a:extLst>
          </p:cNvPr>
          <p:cNvSpPr txBox="1"/>
          <p:nvPr/>
        </p:nvSpPr>
        <p:spPr>
          <a:xfrm>
            <a:off x="5309864" y="2071186"/>
            <a:ext cx="311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Aboreto" panose="020B0604020202020204" charset="0"/>
              </a:rPr>
              <a:t>We made a group and split the roles between us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7EAD83-D5AE-44AE-B5B4-F56C293B0B3E}"/>
              </a:ext>
            </a:extLst>
          </p:cNvPr>
          <p:cNvSpPr txBox="1"/>
          <p:nvPr/>
        </p:nvSpPr>
        <p:spPr>
          <a:xfrm>
            <a:off x="1540287" y="3703133"/>
            <a:ext cx="319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Aboreto" panose="020B0604020202020204" charset="0"/>
              </a:rPr>
              <a:t>We did the main menu and then step by step the whole site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DAB1C6-FAD8-4943-BEF1-C7237CDD665B}"/>
              </a:ext>
            </a:extLst>
          </p:cNvPr>
          <p:cNvSpPr txBox="1"/>
          <p:nvPr/>
        </p:nvSpPr>
        <p:spPr>
          <a:xfrm>
            <a:off x="5476572" y="3472300"/>
            <a:ext cx="332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200" dirty="0">
                <a:latin typeface="Aboreto" panose="020B0604020202020204" charset="0"/>
              </a:rPr>
            </a:br>
            <a:r>
              <a:rPr lang="en-US" sz="1200" dirty="0">
                <a:latin typeface="Aboreto" panose="020B0604020202020204" charset="0"/>
              </a:rPr>
              <a:t>Finally, we checked if there were any bugs and if everything worked.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Aboreto" panose="020B0604020202020204" charset="0"/>
              </a:rPr>
              <a:t>USED TECHNOLOGIES</a:t>
            </a:r>
            <a:endParaRPr dirty="0">
              <a:latin typeface="Aboreto" panose="020B0604020202020204" charset="0"/>
            </a:endParaRPr>
          </a:p>
        </p:txBody>
      </p:sp>
      <p:grpSp>
        <p:nvGrpSpPr>
          <p:cNvPr id="351" name="Google Shape;351;p35"/>
          <p:cNvGrpSpPr/>
          <p:nvPr/>
        </p:nvGrpSpPr>
        <p:grpSpPr>
          <a:xfrm>
            <a:off x="0" y="3434095"/>
            <a:ext cx="2225700" cy="1845913"/>
            <a:chOff x="3254550" y="3555912"/>
            <a:chExt cx="2225700" cy="1845913"/>
          </a:xfrm>
        </p:grpSpPr>
        <p:pic>
          <p:nvPicPr>
            <p:cNvPr id="352" name="Google Shape;35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3" name="Google Shape;353;p35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4" name="Google Shape;354;p35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A44AF2BF-6BD6-40AD-BB1D-7C81FF7A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74" y="1407206"/>
            <a:ext cx="1056340" cy="105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D8EA1E-FDDF-432A-82DE-5617F4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865" y="2762654"/>
            <a:ext cx="1056340" cy="1056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BD1E95-E1B1-4FC6-85EC-710846188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997" y="1324608"/>
            <a:ext cx="1138938" cy="1138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013CAC-B610-4672-95DE-C45541896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9135" y="2917126"/>
            <a:ext cx="1232772" cy="1147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E3FE4-564F-4F5B-8461-5C2346164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5217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5514" y="1365580"/>
            <a:ext cx="1756745" cy="1097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F13164-3D46-49A1-ACFD-E1C129EB3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5349" y="2802831"/>
            <a:ext cx="1918290" cy="11989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>
            <a:spLocks noGrp="1"/>
          </p:cNvSpPr>
          <p:nvPr>
            <p:ph type="title"/>
          </p:nvPr>
        </p:nvSpPr>
        <p:spPr>
          <a:xfrm>
            <a:off x="2342733" y="265204"/>
            <a:ext cx="5713315" cy="2469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b="1" dirty="0"/>
              <a:t>THANKS FOR YOUR ATTENTION, NOW LET’S MOVE TO THE SITE!</a:t>
            </a:r>
            <a:endParaRPr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3C760-E704-44F8-82CC-E95A4D8F2758}"/>
              </a:ext>
            </a:extLst>
          </p:cNvPr>
          <p:cNvSpPr/>
          <p:nvPr/>
        </p:nvSpPr>
        <p:spPr>
          <a:xfrm>
            <a:off x="2182546" y="3550809"/>
            <a:ext cx="4825629" cy="614049"/>
          </a:xfrm>
          <a:prstGeom prst="rect">
            <a:avLst/>
          </a:prstGeom>
          <a:solidFill>
            <a:srgbClr val="48688F"/>
          </a:solidFill>
          <a:ln>
            <a:solidFill>
              <a:srgbClr val="4769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0C4CDC-9109-4B19-9720-17E512483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825" y="2735045"/>
            <a:ext cx="3368363" cy="2245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121</Words>
  <Application>Microsoft Office PowerPoint</Application>
  <PresentationFormat>On-screen Show (16:9)</PresentationFormat>
  <Paragraphs>15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Barlow</vt:lpstr>
      <vt:lpstr>Nunito Light</vt:lpstr>
      <vt:lpstr>Anaheim</vt:lpstr>
      <vt:lpstr>Aboreto</vt:lpstr>
      <vt:lpstr>Arial</vt:lpstr>
      <vt:lpstr>Raleway</vt:lpstr>
      <vt:lpstr>Blue Aesthetic Portfolio by Slidesgo</vt:lpstr>
      <vt:lpstr>Studypilot</vt:lpstr>
      <vt:lpstr>OUR TEAM</vt:lpstr>
      <vt:lpstr>THE IDEA</vt:lpstr>
      <vt:lpstr>STAGES OF REALISATION</vt:lpstr>
      <vt:lpstr>USED TECHNOLOGIES</vt:lpstr>
      <vt:lpstr>THANKS FOR YOUR ATTENTION, NOW LET’S MOVE TO THE SITE!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Studypilot</dc:title>
  <dc:creator>Стилиян Живков Георгиев</dc:creator>
  <cp:lastModifiedBy>Стилиян Живков Георгиев</cp:lastModifiedBy>
  <cp:revision>3</cp:revision>
  <dcterms:modified xsi:type="dcterms:W3CDTF">2025-07-01T07:25:54Z</dcterms:modified>
</cp:coreProperties>
</file>